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12_CFAA3B1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73" r:id="rId6"/>
    <p:sldId id="275" r:id="rId7"/>
    <p:sldId id="262" r:id="rId8"/>
    <p:sldId id="263" r:id="rId9"/>
    <p:sldId id="264" r:id="rId10"/>
    <p:sldId id="278" r:id="rId11"/>
    <p:sldId id="279" r:id="rId12"/>
    <p:sldId id="268" r:id="rId13"/>
    <p:sldId id="269" r:id="rId14"/>
    <p:sldId id="271" r:id="rId15"/>
    <p:sldId id="282" r:id="rId16"/>
    <p:sldId id="283" r:id="rId17"/>
    <p:sldId id="284" r:id="rId18"/>
    <p:sldId id="290" r:id="rId19"/>
    <p:sldId id="287" r:id="rId20"/>
    <p:sldId id="291" r:id="rId21"/>
    <p:sldId id="274" r:id="rId22"/>
    <p:sldId id="289" r:id="rId23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DB6FDA-2708-472A-6924-3B0E5D92FF3B}" name="Miriam Boschaart" initials="MB" userId="S::m.boschaart@thius.nl::c305a24c-1d38-4870-bf07-1c943449c2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55"/>
    <a:srgbClr val="EE7203"/>
    <a:srgbClr val="1E3357"/>
    <a:srgbClr val="398CCB"/>
    <a:srgbClr val="E500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75EC4-B07B-F520-351B-4426D0F1D4CE}" v="105" dt="2025-07-07T19:23:38.908"/>
    <p1510:client id="{A176EBB9-732A-4F67-8B47-F4143E9B038D}" v="11" dt="2025-07-07T18:42:35.332"/>
    <p1510:client id="{E1F4F837-A2CE-2ABB-7B0E-E5F669630AB8}" v="4" dt="2025-07-08T11:54:54.477"/>
    <p1510:client id="{FC18FEAC-D3C8-BC8E-20CB-24F0814238DF}" v="34" dt="2025-07-07T19:32:50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12_CFAA3B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D1E1E7-017B-4924-AAB5-2A89FAAA3664}" authorId="{23DB6FDA-2708-472A-6924-3B0E5D92FF3B}" created="2025-07-07T13:25:55.459">
    <pc:sldMkLst xmlns:pc="http://schemas.microsoft.com/office/powerpoint/2013/main/command">
      <pc:docMk/>
      <pc:sldMk cId="2321719789" sldId="274"/>
    </pc:sldMkLst>
    <p188:txBody>
      <a:bodyPr/>
      <a:lstStyle/>
      <a:p>
        <a:r>
          <a:rPr lang="nl-NL"/>
          <a:t>Planning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3FE94-1DA4-438C-B032-65FDBCBED9C0}" type="datetimeFigureOut">
              <a:rPr lang="nl-NL" smtClean="0"/>
              <a:t>8-7-2025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A1F6A-8D48-47DA-9947-660225A6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16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83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7951-8B61-5F4C-CFF3-F2D0BAF7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581F3B-C5F8-C248-45A8-FB6EAC6FD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84D9DF-6464-59AC-15F8-B7D4B42B4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0245C8-3739-7F3E-689A-517D21E81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52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025F-2DB9-52C7-536A-FA7D1237B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FA160F-02AF-9BEF-6B2C-9A716CB21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8809221-B9BF-4828-E8EF-B5E5C3E2E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5013B8-4636-7A00-CE2A-B98476447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33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FFE0B-EB58-201F-E198-78286676B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396254-FD9C-4225-F81E-7AA7D8671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09BB9A-D401-F357-4820-7F1FE0701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1C2962-683A-5C4A-80A1-303404261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59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C3CEF-C6FF-502E-8091-D059155C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A1F458-9A67-6502-1269-3DFAF5E18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3B2B40-28AF-06E1-ADA1-FD1CC14AB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0588E8-0163-EB47-8B05-6CDFDFD87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65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1F15-947D-CA31-1486-661CA08D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E9BC99A-ED5B-446F-B662-2CA6AD471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DCFB50-AC19-6A22-0F6E-FDEDB5B84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0ED98E-7C27-E182-BA2B-16CE69443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17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8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34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91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60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29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8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94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38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76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33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66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0F447-1B67-2545-B3A4-C9A1C7F3603F}" type="datetimeFigureOut">
              <a:rPr lang="nl-NL" smtClean="0"/>
              <a:pPr/>
              <a:t>8-7-2025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7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microsoft.com/office/2018/10/relationships/comments" Target="../comments/modernComment_112_CFAA3B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hemel, gebouw, raam&#10;&#10;Door AI gegenereerde inhoud is mogelijk onjuist.">
            <a:extLst>
              <a:ext uri="{FF2B5EF4-FFF2-40B4-BE49-F238E27FC236}">
                <a16:creationId xmlns:a16="http://schemas.microsoft.com/office/drawing/2014/main" id="{C25B804A-234D-FC7E-6CD8-77AE5B37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51" b="4609"/>
          <a:stretch/>
        </p:blipFill>
        <p:spPr>
          <a:xfrm>
            <a:off x="0" y="1"/>
            <a:ext cx="9172459" cy="5143500"/>
          </a:xfrm>
          <a:prstGeom prst="rect">
            <a:avLst/>
          </a:prstGeom>
        </p:spPr>
      </p:pic>
      <p:sp>
        <p:nvSpPr>
          <p:cNvPr id="10" name="Rechthoekige driehoek 9"/>
          <p:cNvSpPr/>
          <p:nvPr/>
        </p:nvSpPr>
        <p:spPr>
          <a:xfrm>
            <a:off x="-1" y="2018898"/>
            <a:ext cx="5391151" cy="312460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462" y="681929"/>
            <a:ext cx="7772400" cy="1102519"/>
          </a:xfrm>
        </p:spPr>
        <p:txBody>
          <a:bodyPr lIns="0" tIns="0" rIns="0" bIns="0" anchor="t" anchorCtr="0">
            <a:normAutofit/>
          </a:bodyPr>
          <a:lstStyle/>
          <a:p>
            <a:pPr algn="l">
              <a:tabLst>
                <a:tab pos="1524000" algn="l"/>
              </a:tabLst>
            </a:pPr>
            <a:r>
              <a:rPr lang="nl-NL" sz="3200">
                <a:solidFill>
                  <a:srgbClr val="E5004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Fira Sans ExtraBold"/>
                <a:cs typeface="Fira Sans ExtraBold"/>
              </a:rPr>
              <a:t>Informatiebijeenkomst Wadenoijenlaan</a:t>
            </a:r>
            <a:br>
              <a:rPr lang="nl-NL" sz="3200">
                <a:solidFill>
                  <a:srgbClr val="E5004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Fira Sans ExtraBold"/>
                <a:cs typeface="Fira Sans ExtraBold"/>
              </a:rPr>
            </a:br>
            <a:r>
              <a:rPr lang="nl-NL" sz="3200">
                <a:solidFill>
                  <a:srgbClr val="E5004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Fira Sans ExtraBold"/>
                <a:cs typeface="Fira Sans ExtraBold"/>
              </a:rPr>
              <a:t>8 juli 2025</a:t>
            </a:r>
          </a:p>
        </p:txBody>
      </p:sp>
      <p:pic>
        <p:nvPicPr>
          <p:cNvPr id="11" name="Afbeelding 10" descr="logo_thius_rgb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2" y="4088413"/>
            <a:ext cx="1381575" cy="694974"/>
          </a:xfrm>
          <a:prstGeom prst="rect">
            <a:avLst/>
          </a:prstGeom>
        </p:spPr>
      </p:pic>
      <p:pic>
        <p:nvPicPr>
          <p:cNvPr id="9" name="Afbeelding 8" descr="Thius PPT gekleurde vlakj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198" y="2341052"/>
            <a:ext cx="5003802" cy="28024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D68AD-8D9B-5BE3-F6D0-C9C066EA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kunst&#10;&#10;Door AI gegenereerde inhoud is mogelijk onjuist.">
            <a:extLst>
              <a:ext uri="{FF2B5EF4-FFF2-40B4-BE49-F238E27FC236}">
                <a16:creationId xmlns:a16="http://schemas.microsoft.com/office/drawing/2014/main" id="{CB6C253F-67B7-19E4-ACAA-B87C23425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3385"/>
            <a:ext cx="7531100" cy="3498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7CC71F-A60E-59D6-60D0-92CA8BE9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2FCDD04-E93E-05C0-6988-1B23FDDFEEA9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ED63631-FFD5-176D-8FA7-296D16A7E26C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BBAFB9D0-9318-05CC-B438-9BB7C0137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E293635-ECE1-5151-D361-C94B111B8F9A}"/>
              </a:ext>
            </a:extLst>
          </p:cNvPr>
          <p:cNvSpPr txBox="1">
            <a:spLocks/>
          </p:cNvSpPr>
          <p:nvPr/>
        </p:nvSpPr>
        <p:spPr>
          <a:xfrm>
            <a:off x="457200" y="98798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Vanaf kruispunt Teisterbantlaan met Wadenoijenlaan</a:t>
            </a: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DFE0-5627-3AD1-702F-A0A4F3ADC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hemel, buitenshuis, kunst&#10;&#10;Door AI gegenereerde inhoud is mogelijk onjuist.">
            <a:extLst>
              <a:ext uri="{FF2B5EF4-FFF2-40B4-BE49-F238E27FC236}">
                <a16:creationId xmlns:a16="http://schemas.microsoft.com/office/drawing/2014/main" id="{D15DA6BC-5A70-F9E2-E713-ACF1E82C0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3385"/>
            <a:ext cx="7531100" cy="3498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E57CD6F-176F-D26B-4EB5-3AC46B8C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9A22164-0C9A-F7C8-E5D6-1C78289E6144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FC21B08-4F83-8056-B4DD-D2CF207786F9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01BAFC26-6C8C-467E-9DFD-A2844AE8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EF2D3BB-9DF6-2E21-01C8-D5E2844FD9B0}"/>
              </a:ext>
            </a:extLst>
          </p:cNvPr>
          <p:cNvSpPr txBox="1">
            <a:spLocks/>
          </p:cNvSpPr>
          <p:nvPr/>
        </p:nvSpPr>
        <p:spPr>
          <a:xfrm>
            <a:off x="457200" y="98798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Vanaf de Inundatiedijk zuid</a:t>
            </a: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B08A5-06A4-33C8-83BB-BFDB7964F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218EC03-7480-4F15-61EE-3F4ECB13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88"/>
          <a:stretch>
            <a:fillRect/>
          </a:stretch>
        </p:blipFill>
        <p:spPr>
          <a:xfrm>
            <a:off x="-104775" y="-1175"/>
            <a:ext cx="9248775" cy="51510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071520-C00C-76E8-6BFE-8896D51F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C23AB836-BBBA-E47A-9651-E75F7E28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A17C5F-9ECF-DF1C-636E-93640F66B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31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F1044-DEC4-7936-0B30-C513EF9E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364BA24-645F-06A4-4B6C-1A81E141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9"/>
          <a:stretch>
            <a:fillRect/>
          </a:stretch>
        </p:blipFill>
        <p:spPr>
          <a:xfrm>
            <a:off x="4986338" y="1819026"/>
            <a:ext cx="4157662" cy="22928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E0C6EC-2086-E425-2383-B29765AC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33"/>
          <a:stretch>
            <a:fillRect/>
          </a:stretch>
        </p:blipFill>
        <p:spPr>
          <a:xfrm>
            <a:off x="0" y="0"/>
            <a:ext cx="4933951" cy="281285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52D3D1-F85B-EBEF-0010-C2AB0B953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38A2758C-6BC3-048E-536C-E91E79311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6061BC-BA5C-DFCC-4559-486672DDB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072116B-F19F-28EB-4B78-B53E3928684F}"/>
              </a:ext>
            </a:extLst>
          </p:cNvPr>
          <p:cNvSpPr txBox="1">
            <a:spLocks/>
          </p:cNvSpPr>
          <p:nvPr/>
        </p:nvSpPr>
        <p:spPr>
          <a:xfrm>
            <a:off x="112712" y="4785394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Impressie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C1F10A-5EBA-5AC3-4931-E08AC0C826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" b="2761"/>
          <a:stretch>
            <a:fillRect/>
          </a:stretch>
        </p:blipFill>
        <p:spPr>
          <a:xfrm>
            <a:off x="4986338" y="0"/>
            <a:ext cx="3192583" cy="1746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FA82157-73F1-D2C2-0491-2A58342F92D3}"/>
              </a:ext>
            </a:extLst>
          </p:cNvPr>
          <p:cNvSpPr txBox="1"/>
          <p:nvPr/>
        </p:nvSpPr>
        <p:spPr>
          <a:xfrm>
            <a:off x="0" y="2965456"/>
            <a:ext cx="51736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Informeel parkeren; zoveel mogelijk in het groen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Entree versterken; sfeervolle verblijfsplaats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Verschillende typen beplanting en bomen</a:t>
            </a:r>
          </a:p>
        </p:txBody>
      </p:sp>
    </p:spTree>
    <p:extLst>
      <p:ext uri="{BB962C8B-B14F-4D97-AF65-F5344CB8AC3E}">
        <p14:creationId xmlns:p14="http://schemas.microsoft.com/office/powerpoint/2010/main" val="581135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76810-15D3-BADF-AFDC-FA458E5F4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900D003-8309-CCB9-63DD-E98A13418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9416F6F5-F56D-4B18-76F4-E9194455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9C69107-ED86-93FA-3CEF-EA222F58B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B6ABCE5-3AF4-F739-87B4-DF39AE0C78F7}"/>
              </a:ext>
            </a:extLst>
          </p:cNvPr>
          <p:cNvSpPr txBox="1">
            <a:spLocks/>
          </p:cNvSpPr>
          <p:nvPr/>
        </p:nvSpPr>
        <p:spPr>
          <a:xfrm>
            <a:off x="112712" y="4785394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Impressie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EE029F-B6D5-5B59-07F1-09E13C8A0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817" y="-1"/>
            <a:ext cx="4137183" cy="23271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0D3BD5-F50C-C2E4-B436-3F74FD19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960620" cy="2790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74D4412-32FE-79AD-D21F-B493D4BBD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817" y="2375057"/>
            <a:ext cx="3406933" cy="19164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5EDA19B-B6FE-D9EA-738A-379E430D8531}"/>
              </a:ext>
            </a:extLst>
          </p:cNvPr>
          <p:cNvSpPr txBox="1"/>
          <p:nvPr/>
        </p:nvSpPr>
        <p:spPr>
          <a:xfrm>
            <a:off x="0" y="2965456"/>
            <a:ext cx="51736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Overgang van parkeerplaats naar park met bomen en struikachtige beplanting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Secundair entree versterken met type bestrating en  hagen</a:t>
            </a:r>
          </a:p>
        </p:txBody>
      </p:sp>
    </p:spTree>
    <p:extLst>
      <p:ext uri="{BB962C8B-B14F-4D97-AF65-F5344CB8AC3E}">
        <p14:creationId xmlns:p14="http://schemas.microsoft.com/office/powerpoint/2010/main" val="13501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FA57F-DECD-9CAB-3377-D5800F22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E85CE0D-9EF5-BF4D-F604-AF9DE2AB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2C76878-6080-6B57-6EDC-1D2B040375EC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CFDBCA9-4DB8-69BF-B30A-D33AECE14AA0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F8FB2097-5BAE-EBD0-8FA7-B5C2C642E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24E980C-5C38-E0ED-9342-830EAC42A899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4011B46-D2C2-A87C-C2DE-DFA6AE72F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09" y="1072234"/>
            <a:ext cx="5454869" cy="17536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6FB433-C328-B8E8-C2E7-1E6162C56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949" y="3002559"/>
            <a:ext cx="5373633" cy="18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B86D-3A13-D01B-FF8D-6870BB83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2D037A1-FE57-4649-F02B-F17EFEAE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07F1F00-0052-32DE-3D0B-BDA7CC679680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F38A2B0-8A98-F5DA-ED22-1ED951C239A0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02FB571F-929B-3EAB-F2D2-A10ED21C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3E9B20E-D285-76BA-B116-73C2547E8F76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DCEFFC-98E9-ED99-AFC1-4A7549E3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68" y="1144988"/>
            <a:ext cx="6032563" cy="19112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E86DE6-8F6E-9F17-4825-2FA7E6DE0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72" y="3207895"/>
            <a:ext cx="5702613" cy="15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46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174C8-EF21-8C54-BD10-638BBDBC9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704EA-7F06-C94A-622C-5CBBB587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D37303C-C796-F91C-3C55-7F4166469079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A4C890E-756C-4C5D-D8EE-FB8E560F5691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7E775839-18C7-39C5-0AD3-E5D8AD35B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C8F2527-E4FE-7381-52DA-01529178BB9F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/>
              </a:rPr>
              <a:t>Verhuur</a:t>
            </a:r>
            <a:r>
              <a:rPr lang="nl-NL" sz="1600" b="1">
                <a:solidFill>
                  <a:srgbClr val="EE7203"/>
                </a:solidFill>
                <a:latin typeface="Corbel"/>
              </a:rPr>
              <a:t> </a:t>
            </a:r>
            <a:br>
              <a:rPr lang="nl-NL" sz="1600" b="1">
                <a:solidFill>
                  <a:srgbClr val="EE7203"/>
                </a:solidFill>
                <a:latin typeface="Corbel"/>
              </a:rPr>
            </a:br>
            <a:br>
              <a:rPr lang="nl-NL" sz="1600" b="1">
                <a:latin typeface="Corbel"/>
              </a:rPr>
            </a:br>
            <a:r>
              <a:rPr lang="nl-NL" sz="1600" b="1" err="1">
                <a:solidFill>
                  <a:srgbClr val="1B3255"/>
                </a:solidFill>
                <a:latin typeface="Corbel"/>
              </a:rPr>
              <a:t>Veelgestelde</a:t>
            </a:r>
            <a:r>
              <a:rPr lang="nl-NL" sz="1600" b="1">
                <a:solidFill>
                  <a:srgbClr val="1B3255"/>
                </a:solidFill>
                <a:latin typeface="Corbel"/>
              </a:rPr>
              <a:t> vragen over de nieuwbouwwoningen</a:t>
            </a:r>
            <a:br>
              <a:rPr lang="nl-NL" sz="1600" b="1">
                <a:solidFill>
                  <a:srgbClr val="1B3255"/>
                </a:solidFill>
                <a:latin typeface="Corbel"/>
              </a:rPr>
            </a:br>
            <a:r>
              <a:rPr lang="nl-NL" sz="1400" b="1">
                <a:solidFill>
                  <a:srgbClr val="1B3255"/>
                </a:solidFill>
                <a:latin typeface="Corbel"/>
              </a:rPr>
              <a:t> </a:t>
            </a:r>
            <a:endParaRPr lang="nl-NL" sz="1400">
              <a:solidFill>
                <a:srgbClr val="1B3255"/>
              </a:solidFill>
              <a:latin typeface="Corbe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ea typeface="+mn-lt"/>
                <a:cs typeface="+mn-lt"/>
              </a:rPr>
              <a:t>🏢</a:t>
            </a: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Wat wordt er nieuw gebouwd en voor wie?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🔁 Kan ik terug naar mijn oude flat en hetzelfde huisnummer?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💰 Wat wordt de huurprijs van de nieuwbouwwoningen?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🔧 Gaan de servicekosten veranderen?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🛗 Komt er een lift in het nieuwe gebouw?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🏠 Hoe wordt bepaald wie welke woning krijgt?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🏗️ Wanneer zijn de nieuwbouwwoningen klaar?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🏡 Wat als ik liever in mijn wisselwoning blijf wonen?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🚿 Kunnen we zelf kiezen hoe de keuken en badkamer eruitzien?</a:t>
            </a:r>
            <a:endParaRPr lang="nl-NL" sz="1400">
              <a:solidFill>
                <a:srgbClr val="1B3255"/>
              </a:solidFill>
              <a:latin typeface="Corbel"/>
            </a:endParaRPr>
          </a:p>
          <a:p>
            <a:pPr>
              <a:defRPr/>
            </a:pPr>
            <a:br>
              <a:rPr lang="nl-NL" sz="1400" b="1">
                <a:latin typeface="Corbel"/>
              </a:rPr>
            </a:br>
            <a:endParaRPr lang="nl-NL" sz="1400">
              <a:solidFill>
                <a:srgbClr val="EE7203"/>
              </a:solidFill>
              <a:latin typeface="Corbel"/>
            </a:endParaRPr>
          </a:p>
          <a:p>
            <a:pPr>
              <a:defRPr/>
            </a:pPr>
            <a:r>
              <a:rPr lang="nl-NL" sz="1200"/>
              <a:t>e</a:t>
            </a:r>
            <a:r>
              <a:rPr lang="nl-NL" sz="1200">
                <a:ea typeface="+mn-lt"/>
                <a:cs typeface="+mn-lt"/>
              </a:rPr>
              <a:t> zelf kiezen hoe de keuken en badkamer eruitzien?</a:t>
            </a:r>
            <a:endParaRPr lang="nl-NL">
              <a:ea typeface="Calibri"/>
              <a:cs typeface="Calibri"/>
            </a:endParaRPr>
          </a:p>
          <a:p>
            <a:pPr>
              <a:defRPr/>
            </a:pPr>
            <a:br>
              <a:rPr lang="nl-NL" sz="1200" b="1">
                <a:latin typeface="Corbel"/>
              </a:rPr>
            </a:br>
            <a:r>
              <a:rPr lang="nl-NL" sz="1200" b="1">
                <a:solidFill>
                  <a:srgbClr val="000000"/>
                </a:solidFill>
                <a:latin typeface="Corbel"/>
              </a:rPr>
              <a:t>  </a:t>
            </a:r>
            <a:br>
              <a:rPr lang="nl-NL" sz="1200" b="1">
                <a:latin typeface="Corbel"/>
              </a:rPr>
            </a:br>
            <a:r>
              <a:rPr lang="nl-NL" sz="1200" b="1">
                <a:solidFill>
                  <a:srgbClr val="000000"/>
                </a:solidFill>
                <a:latin typeface="Corbel"/>
              </a:rPr>
              <a:t>  </a:t>
            </a:r>
            <a:br>
              <a:rPr lang="nl-NL" sz="1200" b="1">
                <a:latin typeface="Corbel"/>
              </a:rPr>
            </a:br>
            <a:r>
              <a:rPr lang="nl-NL" sz="1200" b="1">
                <a:solidFill>
                  <a:srgbClr val="000000"/>
                </a:solidFill>
                <a:latin typeface="Corbel"/>
              </a:rPr>
              <a:t>         </a:t>
            </a:r>
            <a:br>
              <a:rPr lang="nl-NL" sz="1200" b="1">
                <a:latin typeface="Corbel" panose="020B0503020204020204" pitchFamily="34" charset="0"/>
              </a:rPr>
            </a:br>
            <a:br>
              <a:rPr lang="nl-NL" sz="1200" b="1">
                <a:latin typeface="Corbel" panose="020B0503020204020204" pitchFamily="34" charset="0"/>
              </a:rPr>
            </a:br>
            <a:br>
              <a:rPr lang="nl-NL" sz="1200" b="1">
                <a:latin typeface="Corbel" panose="020B0503020204020204" pitchFamily="34" charset="0"/>
              </a:rPr>
            </a:br>
            <a:endParaRPr lang="nl-NL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defRPr/>
            </a:pPr>
            <a:endParaRPr lang="nl-NL" sz="1400" b="1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18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195A-544E-5D5F-2AF8-FFCCC3C6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953192-2967-2B1C-747B-4FFF821A9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76A4EB3-B8B8-829B-1511-A7550D4DED61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4171D53-C5B2-ABF6-F46B-7709284704DB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0DD13CE2-D2CF-893B-983D-7DB4041B5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F85220B-C75E-4085-B3CD-FB228FE0AD40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Planning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2022 – 2024 		van renovatie naar nieuwbouw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2024 – 2025  		herhuisvesting en schetsontwerp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Juli 2025 		&gt;&gt; presentatie voorlopig ontwerp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September 2025 	start sloopwerkzaamheden </a:t>
            </a: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Eind 2025 		definitief ontwerp en vergunningaanvraag gereed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Begin 2026 		&gt;&gt; informatie bijeenkomst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Voorjaar 2026 	start nieuwbouw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Begin 2028		oplevering woningen en buitenruimte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Planning is een prognose en kan wijzigen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 panose="020B0503020204020204" pitchFamily="34" charset="0"/>
              </a:rPr>
              <a:t>Meedenkgroep plannen</a:t>
            </a: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399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F78E-3726-C0EF-4F87-780BAE22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6C1A67-C740-2859-8FAC-2F3B2FF0E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F11BF68-861E-39C9-DDED-A2B5C4BB907D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8E678FF-899D-193A-ECFE-FDC098F31BC5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C4992420-506D-1AB6-947D-B204CF40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F4EAC96-EC6E-17EB-317A-ECEEBAF2D9AB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Dank voor uw aandacht!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Broodjes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3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CD3F-E9C2-A826-E25C-0DD86275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1C1D7E5-CDBC-CFB0-E33A-E7BEA0F3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C4E849A-7F33-22F1-D497-00D4D2DBDEEA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0BB6752-4415-9000-4908-03AE45396DCE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8B55830B-D3E9-04A0-BEBC-0076DAD8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2A0F74E-0CD6-4204-BFCD-E30BFFED31F5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/>
              </a:rPr>
              <a:t>Agenda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16.45 Inloop en Welkom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17.00 	- Plannen</a:t>
            </a:r>
          </a:p>
          <a:p>
            <a:pPr lvl="1"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	- Verhuur</a:t>
            </a:r>
          </a:p>
          <a:p>
            <a:pPr lvl="1"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	- Planning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17.30 In gesprek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18.00 Afronden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18.15  Broodjes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7391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213AA-4417-7026-055D-B138F807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BA6C866-A4D9-784F-712C-12545831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6B6FB76-16A4-01FC-3802-463F64A84807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A3864AD-A346-87D7-1483-D008A400A6B1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68AED4E3-A462-1975-C379-D928C5D1C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A6E1CEE-6857-D6D5-9F5A-DF6A683E01B2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Plannen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Bestaand 72 </a:t>
            </a:r>
            <a:r>
              <a:rPr lang="nl-NL" sz="1400" b="1">
                <a:solidFill>
                  <a:srgbClr val="1B3255"/>
                </a:solidFill>
                <a:latin typeface="Corbel" panose="020B0503020204020204" pitchFamily="34" charset="0"/>
              </a:rPr>
              <a:t>sociale huur appartementen</a:t>
            </a:r>
          </a:p>
          <a:p>
            <a:pPr marL="342900" lvl="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400" b="1">
                <a:solidFill>
                  <a:srgbClr val="1B3255"/>
                </a:solidFill>
                <a:latin typeface="Corbel" panose="020B0503020204020204" pitchFamily="34" charset="0"/>
              </a:rPr>
              <a:t>Behoefte aan appartementen voor jongeren, gezinnen en (veel) senioren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Meer huurwoningen voor terugkeerders én woningzoekende:</a:t>
            </a:r>
          </a:p>
          <a:p>
            <a:pPr marL="1257300" lvl="2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72 sociale huur: lagere inkomens</a:t>
            </a:r>
          </a:p>
          <a:p>
            <a:pPr marL="1257300" lvl="2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36 middenhuur: midden inkomens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Energiezuinig en comfortabel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Zorg aan huis met VPT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Ontmoetingsruimte buurt 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Nieuwe inrichting buitenruimte </a:t>
            </a:r>
          </a:p>
          <a:p>
            <a:pPr marL="1714500" lvl="3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nl-NL" sz="1400" b="1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						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7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523B2-93E5-57CA-4DED-C5DD691B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D05C8C3-0EBA-8CA8-CA5D-FEC14332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3A8395-7E6C-1663-7015-7138D01D7CAF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C1F624A-24F6-EFBE-E8AF-624ED86DD6C6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BF267393-96B1-3687-5386-DE59B2D66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pic>
        <p:nvPicPr>
          <p:cNvPr id="3" name="Afbeelding 2" descr="Afbeelding met Luchtfotografie, Vogelperspectief, lucht, tekst&#10;&#10;Door AI gegenereerde inhoud is mogelijk onjuist.">
            <a:extLst>
              <a:ext uri="{FF2B5EF4-FFF2-40B4-BE49-F238E27FC236}">
                <a16:creationId xmlns:a16="http://schemas.microsoft.com/office/drawing/2014/main" id="{9B3CB531-B57C-8DAE-E9B8-BF01D3A851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57" b="3499"/>
          <a:stretch>
            <a:fillRect/>
          </a:stretch>
        </p:blipFill>
        <p:spPr>
          <a:xfrm>
            <a:off x="457200" y="1042646"/>
            <a:ext cx="7531100" cy="3903428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AB87D557-490D-3BB3-DB8B-7D0488073997}"/>
              </a:ext>
            </a:extLst>
          </p:cNvPr>
          <p:cNvSpPr/>
          <p:nvPr/>
        </p:nvSpPr>
        <p:spPr>
          <a:xfrm>
            <a:off x="3733800" y="2552700"/>
            <a:ext cx="982980" cy="74676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35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D4D22-6E5F-D100-F9EB-B4C79154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731444-42B5-3AAC-AE1D-23D55AEBF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4AECF8F-A411-CB58-6745-A48F1014935D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09266A2-EC78-94A6-DA26-72E53BE1CAA7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54F84506-4663-C204-D606-B204972E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pic>
        <p:nvPicPr>
          <p:cNvPr id="7" name="Afbeelding 6" descr="Afbeelding met buitenshuis, boom, gras, plant&#10;&#10;Door AI gegenereerde inhoud is mogelijk onjuist.">
            <a:extLst>
              <a:ext uri="{FF2B5EF4-FFF2-40B4-BE49-F238E27FC236}">
                <a16:creationId xmlns:a16="http://schemas.microsoft.com/office/drawing/2014/main" id="{F1868A79-4AF3-298C-6AA1-6DC99925EC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842"/>
          <a:stretch>
            <a:fillRect/>
          </a:stretch>
        </p:blipFill>
        <p:spPr>
          <a:xfrm>
            <a:off x="457200" y="1062741"/>
            <a:ext cx="7531100" cy="38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80AD-BB97-FDE8-37B0-71ED6DED5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boom, plant&#10;&#10;Door AI gegenereerde inhoud is mogelijk onjuist.">
            <a:extLst>
              <a:ext uri="{FF2B5EF4-FFF2-40B4-BE49-F238E27FC236}">
                <a16:creationId xmlns:a16="http://schemas.microsoft.com/office/drawing/2014/main" id="{FB755B81-DCA3-8D8F-66D4-EF91EFCB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42"/>
          <a:stretch>
            <a:fillRect/>
          </a:stretch>
        </p:blipFill>
        <p:spPr>
          <a:xfrm>
            <a:off x="457200" y="1062741"/>
            <a:ext cx="7531100" cy="38971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90A1B2E-2395-816B-4000-5BA022C4C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0678741-E249-F34D-0CDF-790F3CD46CE6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622076A-5AB8-43F6-C253-C4F112A7B543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CFBAC25A-6DCE-C27F-9586-44D1840F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8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69F9-D663-D675-AA81-7257E34D2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50803FC-B4C9-2876-B768-336FCF95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C125DF4-4844-ABA1-BDB1-0D1D0D76963E}"/>
              </a:ext>
            </a:extLst>
          </p:cNvPr>
          <p:cNvSpPr txBox="1">
            <a:spLocks/>
          </p:cNvSpPr>
          <p:nvPr/>
        </p:nvSpPr>
        <p:spPr>
          <a:xfrm>
            <a:off x="97329" y="4865403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Visie</a:t>
            </a:r>
          </a:p>
        </p:txBody>
      </p:sp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FF2BA118-D09A-4BDA-4AE1-6D06D2380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97E8ED-D6BC-ECFB-3C3D-192258435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EF042A-58F2-AC00-22EE-B5C5C3540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76" y="76911"/>
            <a:ext cx="7074248" cy="46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8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4ACD-1B82-2473-6C18-E6CED30B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CB16B1-3B93-BB03-9CEF-76947D13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42" r="2849" b="16352"/>
          <a:stretch>
            <a:fillRect/>
          </a:stretch>
        </p:blipFill>
        <p:spPr>
          <a:xfrm rot="16200000">
            <a:off x="2006600" y="-2000250"/>
            <a:ext cx="5143500" cy="9144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593522F-60F0-F126-ADF2-C39F9C925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6F79F21D-D8CD-88A0-DF81-0D416B9EF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62A110C-3EDB-9CBE-F287-8F36B9AD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388E0A-C463-BD3B-1A64-8D9BC4A30104}"/>
              </a:ext>
            </a:extLst>
          </p:cNvPr>
          <p:cNvSpPr txBox="1">
            <a:spLocks/>
          </p:cNvSpPr>
          <p:nvPr/>
        </p:nvSpPr>
        <p:spPr>
          <a:xfrm>
            <a:off x="97329" y="4876834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Ontwerp buitenruimte</a:t>
            </a:r>
          </a:p>
        </p:txBody>
      </p:sp>
    </p:spTree>
    <p:extLst>
      <p:ext uri="{BB962C8B-B14F-4D97-AF65-F5344CB8AC3E}">
        <p14:creationId xmlns:p14="http://schemas.microsoft.com/office/powerpoint/2010/main" val="318165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1EE38-E9DA-F862-43E2-FACA78F42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oom, buitenshuis, kunst&#10;&#10;Door AI gegenereerde inhoud is mogelijk onjuist.">
            <a:extLst>
              <a:ext uri="{FF2B5EF4-FFF2-40B4-BE49-F238E27FC236}">
                <a16:creationId xmlns:a16="http://schemas.microsoft.com/office/drawing/2014/main" id="{2FE3BDF9-EA4F-B12D-89BD-EF23B2CF9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3385"/>
            <a:ext cx="7531100" cy="3498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AA3786-3461-AF9E-639B-755168C3A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4E181BA-F6C2-DDC4-30E9-9B7FB74ACB34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BECAFF0-F403-93AE-0CBF-C58C0F7922FC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C7A27299-1B92-C0CE-A384-7DFA332D0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19E467F-027A-3DF5-DA0A-10A21DF64FD1}"/>
              </a:ext>
            </a:extLst>
          </p:cNvPr>
          <p:cNvSpPr txBox="1">
            <a:spLocks/>
          </p:cNvSpPr>
          <p:nvPr/>
        </p:nvSpPr>
        <p:spPr>
          <a:xfrm>
            <a:off x="457200" y="98798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Vanaf de Wadenoijenlaan</a:t>
            </a: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7201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thema">
  <a:themeElements>
    <a:clrScheme name="Aangepast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D33328"/>
      </a:accent1>
      <a:accent2>
        <a:srgbClr val="241F56"/>
      </a:accent2>
      <a:accent3>
        <a:srgbClr val="A58226"/>
      </a:accent3>
      <a:accent4>
        <a:srgbClr val="CEB67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nderwerp xmlns="e48d7deb-75bc-4f38-809d-7e9445a939e4" xsi:nil="true"/>
    <Documentstatus xmlns="e48d7deb-75bc-4f38-809d-7e9445a939e4">Concept</Documentstatus>
    <Projectfase xmlns="e48d7deb-75bc-4f38-809d-7e9445a939e4" xsi:nil="true"/>
    <Subonderwerp xmlns="e48d7deb-75bc-4f38-809d-7e9445a939e4" xsi:nil="true"/>
    <lcf76f155ced4ddcb4097134ff3c332f xmlns="e48d7deb-75bc-4f38-809d-7e9445a939e4">
      <Terms xmlns="http://schemas.microsoft.com/office/infopath/2007/PartnerControls"/>
    </lcf76f155ced4ddcb4097134ff3c332f>
    <TaxCatchAll xmlns="843db9d8-cfd4-48a3-b726-a689f8fdc2b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D2F3AAE613D468BB3F443B13E25C7" ma:contentTypeVersion="9" ma:contentTypeDescription="Een nieuw document maken." ma:contentTypeScope="" ma:versionID="2655613d71065591f95fa69c55d53f13">
  <xsd:schema xmlns:xsd="http://www.w3.org/2001/XMLSchema" xmlns:xs="http://www.w3.org/2001/XMLSchema" xmlns:p="http://schemas.microsoft.com/office/2006/metadata/properties" xmlns:ns2="e48d7deb-75bc-4f38-809d-7e9445a939e4" xmlns:ns3="843db9d8-cfd4-48a3-b726-a689f8fdc2bd" targetNamespace="http://schemas.microsoft.com/office/2006/metadata/properties" ma:root="true" ma:fieldsID="727e0b648de603f984c16493a487b076" ns2:_="" ns3:_="">
    <xsd:import namespace="e48d7deb-75bc-4f38-809d-7e9445a939e4"/>
    <xsd:import namespace="843db9d8-cfd4-48a3-b726-a689f8fdc2bd"/>
    <xsd:element name="properties">
      <xsd:complexType>
        <xsd:sequence>
          <xsd:element name="documentManagement">
            <xsd:complexType>
              <xsd:all>
                <xsd:element ref="ns2:Projectfase" minOccurs="0"/>
                <xsd:element ref="ns2:Documentstatus" minOccurs="0"/>
                <xsd:element ref="ns2:Onderwerp" minOccurs="0"/>
                <xsd:element ref="ns2:Subonderwerp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d7deb-75bc-4f38-809d-7e9445a939e4" elementFormDefault="qualified">
    <xsd:import namespace="http://schemas.microsoft.com/office/2006/documentManagement/types"/>
    <xsd:import namespace="http://schemas.microsoft.com/office/infopath/2007/PartnerControls"/>
    <xsd:element name="Projectfase" ma:index="8" nillable="true" ma:displayName="Projectfase" ma:format="Dropdown" ma:internalName="Projectfase">
      <xsd:simpleType>
        <xsd:restriction base="dms:Choice">
          <xsd:enumeration value="Initiatie"/>
          <xsd:enumeration value="Uitvoering"/>
          <xsd:enumeration value="Oplevering"/>
        </xsd:restriction>
      </xsd:simpleType>
    </xsd:element>
    <xsd:element name="Documentstatus" ma:index="9" nillable="true" ma:displayName="Documentstatus" ma:default="Concept" ma:format="Dropdown" ma:internalName="Documentstatus">
      <xsd:simpleType>
        <xsd:restriction base="dms:Choice">
          <xsd:enumeration value="Concept"/>
          <xsd:enumeration value="Definitief"/>
        </xsd:restriction>
      </xsd:simpleType>
    </xsd:element>
    <xsd:element name="Onderwerp" ma:index="10" nillable="true" ma:displayName="Onderwerp" ma:format="Dropdown" ma:internalName="Onderwerp">
      <xsd:simpleType>
        <xsd:restriction base="dms:Text">
          <xsd:maxLength value="255"/>
        </xsd:restriction>
      </xsd:simpleType>
    </xsd:element>
    <xsd:element name="Subonderwerp" ma:index="11" nillable="true" ma:displayName="Subonderwerp" ma:format="Dropdown" ma:internalName="Subonderwerp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af850736-6008-4415-ae1d-e067fda9c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db9d8-cfd4-48a3-b726-a689f8fdc2b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b3e4a3d-2875-4298-8cb9-fb491f424a56}" ma:internalName="TaxCatchAll" ma:showField="CatchAllData" ma:web="843db9d8-cfd4-48a3-b726-a689f8fdc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C7C613-C7F3-4416-82A2-1EE162B70B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8EB2B8-4324-4EDD-9216-E662B7AF242B}">
  <ds:schemaRefs>
    <ds:schemaRef ds:uri="530efd2d-c511-493f-bcb4-0edf71621fac"/>
    <ds:schemaRef ds:uri="843db9d8-cfd4-48a3-b726-a689f8fdc2bd"/>
    <ds:schemaRef ds:uri="e48d7deb-75bc-4f38-809d-7e9445a939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850B13-B522-4919-B165-6C8B9781B0EE}">
  <ds:schemaRefs>
    <ds:schemaRef ds:uri="843db9d8-cfd4-48a3-b726-a689f8fdc2bd"/>
    <ds:schemaRef ds:uri="e48d7deb-75bc-4f38-809d-7e9445a939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a768ab5-227c-4490-a939-b5a57d55249e}" enabled="0" method="" siteId="{1a768ab5-227c-4490-a939-b5a57d5524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Standaardthema.thmx</Template>
  <TotalTime>0</TotalTime>
  <Words>360</Words>
  <Application>Microsoft Office PowerPoint</Application>
  <PresentationFormat>Diavoorstelling (16:9)</PresentationFormat>
  <Paragraphs>97</Paragraphs>
  <Slides>19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Corbel</vt:lpstr>
      <vt:lpstr>Courier New</vt:lpstr>
      <vt:lpstr>Fira Sans ExtraBold</vt:lpstr>
      <vt:lpstr>Wingdings</vt:lpstr>
      <vt:lpstr>Standaardthema</vt:lpstr>
      <vt:lpstr>Informatiebijeenkomst Wadenoijenlaan 8 juli 2025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NoutDesign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Helga Brokke</dc:creator>
  <cp:lastModifiedBy>Miriam Boschaart</cp:lastModifiedBy>
  <cp:revision>6</cp:revision>
  <dcterms:created xsi:type="dcterms:W3CDTF">2020-01-10T15:03:34Z</dcterms:created>
  <dcterms:modified xsi:type="dcterms:W3CDTF">2025-07-08T11:56:55Z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0x010100D70D2F3AAE613D468BB3F443B13E25C7</vt:lpwstr>
  </property>
</Properties>
</file>